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335" r:id="rId2"/>
    <p:sldId id="336" r:id="rId3"/>
    <p:sldId id="339" r:id="rId4"/>
    <p:sldId id="337" r:id="rId5"/>
    <p:sldId id="371" r:id="rId6"/>
    <p:sldId id="386" r:id="rId7"/>
    <p:sldId id="338" r:id="rId8"/>
    <p:sldId id="340" r:id="rId9"/>
    <p:sldId id="341" r:id="rId10"/>
    <p:sldId id="342" r:id="rId11"/>
    <p:sldId id="343" r:id="rId12"/>
    <p:sldId id="344" r:id="rId13"/>
    <p:sldId id="345" r:id="rId14"/>
    <p:sldId id="346" r:id="rId15"/>
    <p:sldId id="348" r:id="rId16"/>
    <p:sldId id="351" r:id="rId17"/>
    <p:sldId id="372" r:id="rId18"/>
    <p:sldId id="373" r:id="rId19"/>
    <p:sldId id="401" r:id="rId20"/>
    <p:sldId id="349" r:id="rId21"/>
    <p:sldId id="350" r:id="rId22"/>
    <p:sldId id="353" r:id="rId23"/>
    <p:sldId id="347" r:id="rId24"/>
    <p:sldId id="354" r:id="rId25"/>
    <p:sldId id="355" r:id="rId26"/>
    <p:sldId id="356" r:id="rId27"/>
    <p:sldId id="357" r:id="rId28"/>
    <p:sldId id="358" r:id="rId29"/>
    <p:sldId id="352" r:id="rId30"/>
    <p:sldId id="359" r:id="rId31"/>
    <p:sldId id="360" r:id="rId32"/>
    <p:sldId id="362" r:id="rId33"/>
    <p:sldId id="361" r:id="rId34"/>
    <p:sldId id="363" r:id="rId35"/>
    <p:sldId id="364" r:id="rId36"/>
    <p:sldId id="366" r:id="rId37"/>
    <p:sldId id="365" r:id="rId38"/>
    <p:sldId id="367" r:id="rId39"/>
    <p:sldId id="368" r:id="rId40"/>
    <p:sldId id="369" r:id="rId41"/>
    <p:sldId id="370" r:id="rId42"/>
    <p:sldId id="374" r:id="rId43"/>
    <p:sldId id="400" r:id="rId44"/>
    <p:sldId id="385" r:id="rId45"/>
    <p:sldId id="375" r:id="rId46"/>
    <p:sldId id="376" r:id="rId47"/>
    <p:sldId id="377" r:id="rId48"/>
    <p:sldId id="378" r:id="rId49"/>
    <p:sldId id="379" r:id="rId50"/>
    <p:sldId id="380" r:id="rId51"/>
    <p:sldId id="381" r:id="rId52"/>
    <p:sldId id="382" r:id="rId53"/>
    <p:sldId id="383" r:id="rId54"/>
    <p:sldId id="384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317B35-F33F-4627-B29A-21D2A7D326A7}">
          <p14:sldIdLst>
            <p14:sldId id="335"/>
            <p14:sldId id="336"/>
            <p14:sldId id="339"/>
            <p14:sldId id="337"/>
            <p14:sldId id="371"/>
            <p14:sldId id="386"/>
            <p14:sldId id="338"/>
            <p14:sldId id="340"/>
            <p14:sldId id="341"/>
            <p14:sldId id="342"/>
            <p14:sldId id="343"/>
            <p14:sldId id="344"/>
            <p14:sldId id="345"/>
            <p14:sldId id="346"/>
            <p14:sldId id="348"/>
            <p14:sldId id="351"/>
            <p14:sldId id="372"/>
            <p14:sldId id="373"/>
            <p14:sldId id="401"/>
            <p14:sldId id="349"/>
            <p14:sldId id="350"/>
            <p14:sldId id="353"/>
            <p14:sldId id="347"/>
            <p14:sldId id="354"/>
            <p14:sldId id="355"/>
            <p14:sldId id="356"/>
            <p14:sldId id="357"/>
            <p14:sldId id="358"/>
            <p14:sldId id="352"/>
            <p14:sldId id="359"/>
            <p14:sldId id="360"/>
            <p14:sldId id="362"/>
            <p14:sldId id="361"/>
            <p14:sldId id="363"/>
            <p14:sldId id="364"/>
            <p14:sldId id="366"/>
            <p14:sldId id="365"/>
            <p14:sldId id="367"/>
            <p14:sldId id="368"/>
            <p14:sldId id="369"/>
            <p14:sldId id="370"/>
            <p14:sldId id="374"/>
            <p14:sldId id="400"/>
            <p14:sldId id="385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97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A6F63-CBEC-4D71-A2CC-45CBC0E2CB37}" type="datetimeFigureOut">
              <a:rPr lang="en-US" smtClean="0"/>
              <a:t>15-Nov-21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79108-536E-4C50-AF37-F05997FC0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296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F79108-536E-4C50-AF37-F05997FC0B5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02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>
            <a:extLst>
              <a:ext uri="{FF2B5EF4-FFF2-40B4-BE49-F238E27FC236}">
                <a16:creationId xmlns:a16="http://schemas.microsoft.com/office/drawing/2014/main" id="{053F9D23-6B16-4706-A51F-9E77B154B3C7}"/>
              </a:ext>
            </a:extLst>
          </p:cNvPr>
          <p:cNvCxnSpPr/>
          <p:nvPr/>
        </p:nvCxnSpPr>
        <p:spPr>
          <a:xfrm>
            <a:off x="685800" y="3398842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4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78B0235-6127-4A60-AE8C-B1D7088E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67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58217-3D1C-44F2-9956-647EF24B0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45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06E38-CAD4-465E-93B9-A13F10F1D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89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0382"/>
            <a:ext cx="8229600" cy="5162550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369CF-0D28-4CEB-B21F-69CFD398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42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>
            <a:extLst>
              <a:ext uri="{FF2B5EF4-FFF2-40B4-BE49-F238E27FC236}">
                <a16:creationId xmlns:a16="http://schemas.microsoft.com/office/drawing/2014/main" id="{C74D5B97-D50D-4338-B05C-E9DA2B6558D6}"/>
              </a:ext>
            </a:extLst>
          </p:cNvPr>
          <p:cNvCxnSpPr/>
          <p:nvPr/>
        </p:nvCxnSpPr>
        <p:spPr>
          <a:xfrm>
            <a:off x="731838" y="4598992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1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8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C3BD8CA-75E8-4419-9306-F62F536D6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28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3161A-585A-4A6B-9871-2ED192D05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89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04C16F4C-6110-47EF-9B49-FB1BBF1A9EFA}"/>
              </a:ext>
            </a:extLst>
          </p:cNvPr>
          <p:cNvCxnSpPr/>
          <p:nvPr/>
        </p:nvCxnSpPr>
        <p:spPr>
          <a:xfrm rot="5400000">
            <a:off x="2218533" y="4045746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5E4DBB5A-C954-449D-87FF-84ACBF09A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40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69A9A2-8FB8-4AB8-8DE3-891A77889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9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E0E463-020C-4046-A380-B87F33596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71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67701000-8459-4F10-99AC-80C888EE5F6D}"/>
              </a:ext>
            </a:extLst>
          </p:cNvPr>
          <p:cNvCxnSpPr/>
          <p:nvPr/>
        </p:nvCxnSpPr>
        <p:spPr>
          <a:xfrm rot="5400000">
            <a:off x="-13494" y="3580609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6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11A9D767-DF93-4CB0-94F8-6AB2B34EA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78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EC2E75-EC33-4500-9312-443BDF833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25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8B32431-2675-4B9D-A786-3652639D975A}"/>
              </a:ext>
            </a:extLst>
          </p:cNvPr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en-US" sz="18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3EF273-41E6-4FE9-A778-2722AC30F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8788"/>
            <a:ext cx="8229600" cy="779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A847F588-6CFF-45A4-9934-CA7629EBC2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314450"/>
            <a:ext cx="82296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90EB48-5BE9-4A7F-8491-3B4FC64A1AEE}"/>
              </a:ext>
            </a:extLst>
          </p:cNvPr>
          <p:cNvSpPr/>
          <p:nvPr/>
        </p:nvSpPr>
        <p:spPr>
          <a:xfrm>
            <a:off x="0" y="4"/>
            <a:ext cx="91440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en-US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9DE21-523F-4659-B560-6D6BF5F08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9054"/>
            <a:ext cx="4114800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latinLnBrk="1" hangingPunct="1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D8152089-EF29-408B-9CEB-4FA129F599B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3350" y="-34925"/>
            <a:ext cx="4114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pitchFamily="66" charset="0"/>
                <a:ea typeface="궁서" pitchFamily="18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itchFamily="66" charset="0"/>
                <a:ea typeface="궁서" pitchFamily="18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itchFamily="66" charset="0"/>
                <a:ea typeface="궁서" pitchFamily="18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itchFamily="66" charset="0"/>
                <a:ea typeface="궁서" pitchFamily="18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itchFamily="66" charset="0"/>
                <a:ea typeface="궁서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•"/>
              <a:defRPr>
                <a:solidFill>
                  <a:schemeClr val="tx1"/>
                </a:solidFill>
                <a:latin typeface="Comic Sans MS" pitchFamily="66" charset="0"/>
                <a:ea typeface="궁서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•"/>
              <a:defRPr>
                <a:solidFill>
                  <a:schemeClr val="tx1"/>
                </a:solidFill>
                <a:latin typeface="Comic Sans MS" pitchFamily="66" charset="0"/>
                <a:ea typeface="궁서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•"/>
              <a:defRPr>
                <a:solidFill>
                  <a:schemeClr val="tx1"/>
                </a:solidFill>
                <a:latin typeface="Comic Sans MS" pitchFamily="66" charset="0"/>
                <a:ea typeface="궁서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•"/>
              <a:defRPr>
                <a:solidFill>
                  <a:schemeClr val="tx1"/>
                </a:solidFill>
                <a:latin typeface="Comic Sans MS" pitchFamily="66" charset="0"/>
                <a:ea typeface="궁서" pitchFamily="18" charset="-127"/>
              </a:defRPr>
            </a:lvl9pPr>
          </a:lstStyle>
          <a:p>
            <a:pPr eaLnBrk="1" latinLnBrk="1" hangingPunct="1">
              <a:buFont typeface="Wingdings" pitchFamily="2" charset="2"/>
              <a:buNone/>
              <a:defRPr/>
            </a:pPr>
            <a:r>
              <a:rPr lang="en-US" altLang="ko-KR" sz="1800" dirty="0">
                <a:solidFill>
                  <a:schemeClr val="bg1"/>
                </a:solidFill>
                <a:latin typeface="+mj-ea"/>
                <a:ea typeface="+mj-ea"/>
                <a:cs typeface="Arial" charset="0"/>
              </a:rPr>
              <a:t>Deep Learning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FA7032B5-9B81-4A27-A378-EA90F955D0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19800" y="6400800"/>
            <a:ext cx="2971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pitchFamily="66" charset="0"/>
                <a:ea typeface="궁서" pitchFamily="18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itchFamily="66" charset="0"/>
                <a:ea typeface="궁서" pitchFamily="18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itchFamily="66" charset="0"/>
                <a:ea typeface="궁서" pitchFamily="18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itchFamily="66" charset="0"/>
                <a:ea typeface="궁서" pitchFamily="18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itchFamily="66" charset="0"/>
                <a:ea typeface="궁서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•"/>
              <a:defRPr>
                <a:solidFill>
                  <a:schemeClr val="tx1"/>
                </a:solidFill>
                <a:latin typeface="Comic Sans MS" pitchFamily="66" charset="0"/>
                <a:ea typeface="궁서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•"/>
              <a:defRPr>
                <a:solidFill>
                  <a:schemeClr val="tx1"/>
                </a:solidFill>
                <a:latin typeface="Comic Sans MS" pitchFamily="66" charset="0"/>
                <a:ea typeface="궁서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•"/>
              <a:defRPr>
                <a:solidFill>
                  <a:schemeClr val="tx1"/>
                </a:solidFill>
                <a:latin typeface="Comic Sans MS" pitchFamily="66" charset="0"/>
                <a:ea typeface="궁서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•"/>
              <a:defRPr>
                <a:solidFill>
                  <a:schemeClr val="tx1"/>
                </a:solidFill>
                <a:latin typeface="Comic Sans MS" pitchFamily="66" charset="0"/>
                <a:ea typeface="궁서" pitchFamily="18" charset="-127"/>
              </a:defRPr>
            </a:lvl9pPr>
          </a:lstStyle>
          <a:p>
            <a:pPr algn="r" eaLnBrk="1" latinLnBrk="1" hangingPunct="1">
              <a:buFont typeface="Wingdings" pitchFamily="2" charset="2"/>
              <a:buNone/>
              <a:defRPr/>
            </a:pPr>
            <a:r>
              <a:rPr lang="en-US" altLang="ko-KR" sz="1800" dirty="0">
                <a:solidFill>
                  <a:srgbClr val="161645"/>
                </a:solidFill>
                <a:latin typeface="Arial" charset="0"/>
                <a:cs typeface="Arial" charset="0"/>
              </a:rPr>
              <a:t>Fall 2021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B8337A2-953B-4575-B367-FC8490AC604D}"/>
              </a:ext>
            </a:extLst>
          </p:cNvPr>
          <p:cNvSpPr txBox="1">
            <a:spLocks/>
          </p:cNvSpPr>
          <p:nvPr userDrawn="1"/>
        </p:nvSpPr>
        <p:spPr>
          <a:xfrm>
            <a:off x="7620000" y="36513"/>
            <a:ext cx="1066800" cy="328612"/>
          </a:xfrm>
          <a:prstGeom prst="rect">
            <a:avLst/>
          </a:prstGeom>
        </p:spPr>
        <p:txBody>
          <a:bodyPr anchor="ctr"/>
          <a:lstStyle>
            <a:lvl1pPr eaLnBrk="0" hangingPunct="0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292929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eaLnBrk="1" latinLnBrk="1" hangingPunct="1">
              <a:spcBef>
                <a:spcPct val="20000"/>
              </a:spcBef>
              <a:defRPr/>
            </a:pPr>
            <a:fld id="{FA89415C-F238-4B8C-877E-92D14BCE6849}" type="slidenum">
              <a:rPr lang="en-US" altLang="ko-KR" sz="1400" smtClean="0">
                <a:solidFill>
                  <a:srgbClr val="FFFFFF"/>
                </a:solidFill>
                <a:latin typeface="Comic Sans MS" panose="030F0702030302020204" pitchFamily="66" charset="0"/>
                <a:ea typeface="궁서" panose="02030600000101010101" pitchFamily="18" charset="-127"/>
              </a:rPr>
              <a:pPr algn="r" eaLnBrk="1" latinLnBrk="1" hangingPunct="1">
                <a:spcBef>
                  <a:spcPct val="20000"/>
                </a:spcBef>
                <a:defRPr/>
              </a:pPr>
              <a:t>‹#›</a:t>
            </a:fld>
            <a:endParaRPr lang="en-US" altLang="ko-KR" sz="1400">
              <a:solidFill>
                <a:srgbClr val="FFFFFF"/>
              </a:solidFill>
              <a:latin typeface="Comic Sans MS" panose="030F0702030302020204" pitchFamily="66" charset="0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01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0" fontAlgn="base" latinLnBrk="0" hangingPunct="0">
        <a:spcBef>
          <a:spcPct val="0"/>
        </a:spcBef>
        <a:spcAft>
          <a:spcPct val="0"/>
        </a:spcAft>
        <a:defRPr sz="3200" kern="1200" spc="-1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189" algn="l" rtl="0" fontAlgn="base" latinLnBrk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377" algn="l" rtl="0" fontAlgn="base" latinLnBrk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566" algn="l" rtl="0" fontAlgn="base" latinLnBrk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754" algn="l" rtl="0" fontAlgn="base" latinLnBrk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182558" indent="-182558" algn="l" rtl="0" eaLnBrk="0" fontAlgn="base" latinLnBrk="0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indent="-182558" algn="l" rtl="0" eaLnBrk="0" fontAlgn="base" latinLnBrk="0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0232" indent="-182558" algn="l" rtl="0" eaLnBrk="0" fontAlgn="base" latinLnBrk="0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004863" indent="-182558" algn="l" rtl="0" eaLnBrk="0" fontAlgn="base" latinLnBrk="0" hangingPunct="0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7421" indent="-136522" algn="l" rtl="0" eaLnBrk="0" fontAlgn="base" latinLnBrk="0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566" indent="-182875" algn="l" defTabSz="914377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41" indent="-182875" algn="l" defTabSz="914377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17" indent="-182875" algn="l" defTabSz="914377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192" indent="-182875" algn="l" defTabSz="914377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-all-images.mobilefirst.me/" TargetMode="External"/><Relationship Id="rId2" Type="http://schemas.openxmlformats.org/officeDocument/2006/relationships/hyperlink" Target="https://github.com/experiencor/kangaro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kesense.ai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ml2020labs@gmail.com" TargetMode="External"/><Relationship Id="rId2" Type="http://schemas.openxmlformats.org/officeDocument/2006/relationships/hyperlink" Target="https://forms.gle/F7xUEisP6ndnvsyFA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-all-images.mobilefirst.me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kesense.ai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5FAEE4A-5029-4638-8710-B7F4AE8DD394}"/>
              </a:ext>
            </a:extLst>
          </p:cNvPr>
          <p:cNvSpPr txBox="1">
            <a:spLocks noChangeArrowheads="1"/>
          </p:cNvSpPr>
          <p:nvPr/>
        </p:nvSpPr>
        <p:spPr>
          <a:xfrm>
            <a:off x="1403351" y="981075"/>
            <a:ext cx="6477000" cy="182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latinLnBrk="0" hangingPunct="0">
              <a:spcAft>
                <a:spcPct val="0"/>
              </a:spcAft>
              <a:defRPr/>
            </a:pPr>
            <a:r>
              <a:rPr lang="en-US" sz="4000" b="1" dirty="0">
                <a:solidFill>
                  <a:srgbClr val="292934"/>
                </a:solidFill>
                <a:latin typeface="Arial"/>
              </a:rPr>
              <a:t>Object detection with yolov3 - </a:t>
            </a:r>
            <a:r>
              <a:rPr lang="en-US" sz="4000" b="1" dirty="0" err="1">
                <a:solidFill>
                  <a:srgbClr val="292934"/>
                </a:solidFill>
                <a:latin typeface="Arial"/>
              </a:rPr>
              <a:t>colab</a:t>
            </a:r>
            <a:endParaRPr lang="en-US" sz="4000" b="1" dirty="0">
              <a:solidFill>
                <a:srgbClr val="292934"/>
              </a:solidFill>
              <a:latin typeface="Arial"/>
            </a:endParaRP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7FEC70AD-5488-40D7-8E89-DDCBC2B1DC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5FAEE4A-5029-4638-8710-B7F4AE8DD394}"/>
              </a:ext>
            </a:extLst>
          </p:cNvPr>
          <p:cNvSpPr txBox="1">
            <a:spLocks noChangeArrowheads="1"/>
          </p:cNvSpPr>
          <p:nvPr/>
        </p:nvSpPr>
        <p:spPr>
          <a:xfrm>
            <a:off x="1403351" y="981075"/>
            <a:ext cx="6477000" cy="182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latinLnBrk="0" hangingPunct="0">
              <a:spcAft>
                <a:spcPct val="0"/>
              </a:spcAft>
              <a:defRPr/>
            </a:pPr>
            <a:r>
              <a:rPr lang="en-US" sz="2800" b="1" dirty="0">
                <a:solidFill>
                  <a:srgbClr val="292934"/>
                </a:solidFill>
                <a:latin typeface="Arial"/>
              </a:rPr>
              <a:t>Part 2: Download and convert yolov3 pretrained weight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7FEC70AD-5488-40D7-8E89-DDCBC2B1DC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0260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4C8C5-C67D-46F9-BDC4-FC65ED8A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and convert yolov3 pretrained weight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3E966-EC7B-424C-B722-3AA148A2A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Yolov3 model in this project is trained using Darknet library, thus the pre-trained weights is in Darknet format (.weights)</a:t>
            </a:r>
          </a:p>
          <a:p>
            <a:endParaRPr lang="en-US" dirty="0"/>
          </a:p>
          <a:p>
            <a:r>
              <a:rPr lang="en-US" dirty="0"/>
              <a:t>We need to covert the pre-trained weight into .h5 file that can be used by TensorFlow Keras.</a:t>
            </a:r>
          </a:p>
        </p:txBody>
      </p:sp>
    </p:spTree>
    <p:extLst>
      <p:ext uri="{BB962C8B-B14F-4D97-AF65-F5344CB8AC3E}">
        <p14:creationId xmlns:p14="http://schemas.microsoft.com/office/powerpoint/2010/main" val="443741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4C8C5-C67D-46F9-BDC4-FC65ED8A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and convert yolov3 pretrained weight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9E6C6-2A8B-4145-B58B-25F908C93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8250"/>
            <a:ext cx="66484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3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2F73-1FE8-4BC0-9A78-D5369487E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and convert yolov3 pretrained weight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A27226-1634-4D4A-9E9F-0429FF9CF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4206"/>
            <a:ext cx="9144000" cy="2629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730350-C6E0-4152-9B58-82594030974F}"/>
              </a:ext>
            </a:extLst>
          </p:cNvPr>
          <p:cNvSpPr/>
          <p:nvPr/>
        </p:nvSpPr>
        <p:spPr>
          <a:xfrm>
            <a:off x="97982" y="4147279"/>
            <a:ext cx="1363559" cy="4696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99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5FAEE4A-5029-4638-8710-B7F4AE8DD394}"/>
              </a:ext>
            </a:extLst>
          </p:cNvPr>
          <p:cNvSpPr txBox="1">
            <a:spLocks noChangeArrowheads="1"/>
          </p:cNvSpPr>
          <p:nvPr/>
        </p:nvSpPr>
        <p:spPr>
          <a:xfrm>
            <a:off x="1403351" y="981075"/>
            <a:ext cx="6477000" cy="182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latinLnBrk="0" hangingPunct="0">
              <a:spcAft>
                <a:spcPct val="0"/>
              </a:spcAft>
              <a:defRPr/>
            </a:pPr>
            <a:r>
              <a:rPr lang="en-US" sz="2400" b="1" dirty="0">
                <a:solidFill>
                  <a:srgbClr val="292934"/>
                </a:solidFill>
                <a:latin typeface="Arial"/>
              </a:rPr>
              <a:t>Part 3:  download and preprocess experimental dataset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7FEC70AD-5488-40D7-8E89-DDCBC2B1DC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6669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0B392-8FA9-4295-90C9-AF53C31A7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experimental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7E675-9018-47EA-809B-092440DE0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4012"/>
            <a:ext cx="9144000" cy="3609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942CFB-E473-4233-9C4E-04C30ABD5068}"/>
              </a:ext>
            </a:extLst>
          </p:cNvPr>
          <p:cNvSpPr/>
          <p:nvPr/>
        </p:nvSpPr>
        <p:spPr>
          <a:xfrm>
            <a:off x="150447" y="2286000"/>
            <a:ext cx="1363559" cy="4497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F29886-9AE9-451D-ACC9-EC3F506C9541}"/>
              </a:ext>
            </a:extLst>
          </p:cNvPr>
          <p:cNvSpPr/>
          <p:nvPr/>
        </p:nvSpPr>
        <p:spPr>
          <a:xfrm>
            <a:off x="150446" y="2998032"/>
            <a:ext cx="1363559" cy="224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22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F03544-7A1E-4C6A-9FED-0FF06767D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3045"/>
            <a:ext cx="9144000" cy="2711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2A6EE-7117-416B-9735-C2EDF7A6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 dataset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623B0D-4958-4D37-8988-00B7226D45D4}"/>
              </a:ext>
            </a:extLst>
          </p:cNvPr>
          <p:cNvSpPr/>
          <p:nvPr/>
        </p:nvSpPr>
        <p:spPr>
          <a:xfrm>
            <a:off x="3717561" y="4204741"/>
            <a:ext cx="891914" cy="142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CFE73C-CF95-4A77-BCB6-5F984BCF74A9}"/>
              </a:ext>
            </a:extLst>
          </p:cNvPr>
          <p:cNvSpPr/>
          <p:nvPr/>
        </p:nvSpPr>
        <p:spPr>
          <a:xfrm>
            <a:off x="264826" y="3854971"/>
            <a:ext cx="891914" cy="142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E88050-FF97-4966-81AC-121C327825DB}"/>
              </a:ext>
            </a:extLst>
          </p:cNvPr>
          <p:cNvSpPr/>
          <p:nvPr/>
        </p:nvSpPr>
        <p:spPr>
          <a:xfrm>
            <a:off x="264826" y="4177555"/>
            <a:ext cx="891914" cy="142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C34809-EE90-4505-9ECB-6A424FD642C4}"/>
              </a:ext>
            </a:extLst>
          </p:cNvPr>
          <p:cNvSpPr/>
          <p:nvPr/>
        </p:nvSpPr>
        <p:spPr>
          <a:xfrm>
            <a:off x="5094157" y="4464571"/>
            <a:ext cx="891914" cy="142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07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1734C-EDDE-4918-A3B9-6C85BE092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Pascal VOC XML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05377-6343-43CD-8F28-1C54EDE19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152525"/>
            <a:ext cx="8153400" cy="57054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DC9577-ABE4-4C14-AEB9-F0E6B76F56C0}"/>
              </a:ext>
            </a:extLst>
          </p:cNvPr>
          <p:cNvSpPr/>
          <p:nvPr/>
        </p:nvSpPr>
        <p:spPr>
          <a:xfrm>
            <a:off x="1011836" y="1603948"/>
            <a:ext cx="4114800" cy="194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71B693-B4A8-4982-8546-687EC1692701}"/>
              </a:ext>
            </a:extLst>
          </p:cNvPr>
          <p:cNvSpPr/>
          <p:nvPr/>
        </p:nvSpPr>
        <p:spPr>
          <a:xfrm>
            <a:off x="1861279" y="5331501"/>
            <a:ext cx="2051154" cy="8819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BDD912-7904-49DE-8FA2-0EF163FE8937}"/>
              </a:ext>
            </a:extLst>
          </p:cNvPr>
          <p:cNvSpPr/>
          <p:nvPr/>
        </p:nvSpPr>
        <p:spPr>
          <a:xfrm>
            <a:off x="1471535" y="4230974"/>
            <a:ext cx="2440898" cy="194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CAB5CE-77C6-4523-BB3E-E83A176A74BA}"/>
              </a:ext>
            </a:extLst>
          </p:cNvPr>
          <p:cNvSpPr txBox="1"/>
          <p:nvPr/>
        </p:nvSpPr>
        <p:spPr>
          <a:xfrm>
            <a:off x="5618982" y="3820596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Information we need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10212F-9E72-4645-BB37-4D0826BB867D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126636" y="1701384"/>
            <a:ext cx="492346" cy="23038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7E34C5-70EB-4272-8A4D-C1878C9EC5CD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3912433" y="4005262"/>
            <a:ext cx="1706549" cy="3231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DD759B-8923-45BF-B73B-690324A7692F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3912433" y="4005262"/>
            <a:ext cx="1706549" cy="176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367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7DAE-2913-40D5-BE58-52486D121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Yolo format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72A7E1-8338-4F41-A61A-013E30189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8250"/>
            <a:ext cx="5419725" cy="2209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81195C-E6B4-4575-BBAA-F875DA12FFD1}"/>
              </a:ext>
            </a:extLst>
          </p:cNvPr>
          <p:cNvSpPr/>
          <p:nvPr/>
        </p:nvSpPr>
        <p:spPr>
          <a:xfrm>
            <a:off x="3552669" y="2083633"/>
            <a:ext cx="1836296" cy="259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65487-5FCF-4CA9-AA38-25D90B0DB193}"/>
              </a:ext>
            </a:extLst>
          </p:cNvPr>
          <p:cNvSpPr txBox="1"/>
          <p:nvPr/>
        </p:nvSpPr>
        <p:spPr>
          <a:xfrm>
            <a:off x="4944424" y="3815834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xmin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ymin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xmax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ymax</a:t>
            </a:r>
            <a:r>
              <a:rPr lang="en-US" dirty="0">
                <a:solidFill>
                  <a:srgbClr val="FF0000"/>
                </a:solidFill>
              </a:rPr>
              <a:t>, class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383627-58F0-439E-820D-DE5A006DABEC}"/>
              </a:ext>
            </a:extLst>
          </p:cNvPr>
          <p:cNvCxnSpPr>
            <a:cxnSpLocks/>
            <a:stCxn id="10" idx="3"/>
            <a:endCxn id="11" idx="0"/>
          </p:cNvCxnSpPr>
          <p:nvPr/>
        </p:nvCxnSpPr>
        <p:spPr>
          <a:xfrm>
            <a:off x="5388965" y="2213392"/>
            <a:ext cx="1205911" cy="16024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791A796-0E2E-4F76-B5D5-A98E7AC456B1}"/>
              </a:ext>
            </a:extLst>
          </p:cNvPr>
          <p:cNvSpPr/>
          <p:nvPr/>
        </p:nvSpPr>
        <p:spPr>
          <a:xfrm>
            <a:off x="959782" y="2083632"/>
            <a:ext cx="2487956" cy="259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1D7314-E161-45F6-AF2F-BE5978050B4B}"/>
              </a:ext>
            </a:extLst>
          </p:cNvPr>
          <p:cNvSpPr txBox="1"/>
          <p:nvPr/>
        </p:nvSpPr>
        <p:spPr>
          <a:xfrm>
            <a:off x="749676" y="4432930"/>
            <a:ext cx="3230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Images folder path + filename</a:t>
            </a:r>
          </a:p>
          <a:p>
            <a:r>
              <a:rPr lang="en-US" dirty="0">
                <a:solidFill>
                  <a:srgbClr val="FF0000"/>
                </a:solidFill>
              </a:rPr>
              <a:t>./images/ + raccoon-1.jpg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24EACA-8F4D-49C7-B73E-E3B923E4A712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2203760" y="2343149"/>
            <a:ext cx="161102" cy="20897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934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2E81-0C89-4824-B493-52F3BA1C9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data_classes.txt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F9ECD-A530-42C0-8A0F-A7D3A56C0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1941538"/>
            <a:ext cx="540067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79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7F594-D504-4F69-BCB6-5F74CEE2B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/>
                </a:solidFill>
                <a:ea typeface="굴림" charset="-127"/>
              </a:rPr>
              <a:t>Slides Content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98C8E-C618-46AF-9FA2-EDB517EBF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Arial (Body)"/>
                <a:ea typeface="굴림" panose="020B0600000101010101" pitchFamily="50" charset="-127"/>
              </a:rPr>
              <a:t>About project</a:t>
            </a:r>
          </a:p>
          <a:p>
            <a:pPr lvl="1"/>
            <a:r>
              <a:rPr lang="en-US" altLang="ko-KR" dirty="0">
                <a:latin typeface="Arial (Body)"/>
                <a:ea typeface="굴림" panose="020B0600000101010101" pitchFamily="50" charset="-127"/>
              </a:rPr>
              <a:t>Purpose</a:t>
            </a:r>
          </a:p>
          <a:p>
            <a:pPr lvl="1"/>
            <a:r>
              <a:rPr lang="en-US" altLang="ko-KR" dirty="0">
                <a:latin typeface="Arial (Body)"/>
                <a:ea typeface="굴림" panose="020B0600000101010101" pitchFamily="50" charset="-127"/>
              </a:rPr>
              <a:t>Dataset </a:t>
            </a:r>
          </a:p>
          <a:p>
            <a:r>
              <a:rPr lang="en-US" altLang="ko-KR" dirty="0">
                <a:latin typeface="Arial (Body)"/>
                <a:ea typeface="굴림" panose="020B0600000101010101" pitchFamily="50" charset="-127"/>
              </a:rPr>
              <a:t>Part 1: Download project materials</a:t>
            </a:r>
          </a:p>
          <a:p>
            <a:r>
              <a:rPr lang="en-US" altLang="ko-KR" dirty="0">
                <a:latin typeface="Arial (Body)"/>
                <a:ea typeface="굴림" panose="020B0600000101010101" pitchFamily="50" charset="-127"/>
              </a:rPr>
              <a:t>Part 2: Download and convert yolov3 pretrained weight</a:t>
            </a:r>
          </a:p>
          <a:p>
            <a:r>
              <a:rPr lang="en-US" i="0" dirty="0">
                <a:effectLst/>
                <a:latin typeface="Arial (Body)"/>
                <a:ea typeface="굴림" panose="020B0600000101010101" pitchFamily="50" charset="-127"/>
              </a:rPr>
              <a:t>Part 3: </a:t>
            </a:r>
            <a:r>
              <a:rPr lang="en-US" dirty="0">
                <a:latin typeface="Arial (Body)"/>
                <a:ea typeface="굴림" panose="020B0600000101010101" pitchFamily="50" charset="-127"/>
              </a:rPr>
              <a:t>Download and preprocess experimental dataset</a:t>
            </a:r>
            <a:endParaRPr lang="en-US" i="0" dirty="0">
              <a:effectLst/>
              <a:latin typeface="Arial (Body)"/>
              <a:ea typeface="굴림" panose="020B0600000101010101" pitchFamily="50" charset="-127"/>
            </a:endParaRPr>
          </a:p>
          <a:p>
            <a:r>
              <a:rPr lang="en-US" dirty="0">
                <a:latin typeface="Arial (Body)"/>
                <a:ea typeface="굴림" panose="020B0600000101010101" pitchFamily="50" charset="-127"/>
              </a:rPr>
              <a:t>Part 4: Import libraries and pre-defined functions</a:t>
            </a:r>
          </a:p>
          <a:p>
            <a:r>
              <a:rPr lang="en-US" dirty="0">
                <a:latin typeface="Arial (Body)"/>
                <a:ea typeface="굴림" panose="020B0600000101010101" pitchFamily="50" charset="-127"/>
              </a:rPr>
              <a:t>Part 5: Link Google drive</a:t>
            </a:r>
          </a:p>
          <a:p>
            <a:r>
              <a:rPr lang="en-US" i="0" dirty="0">
                <a:effectLst/>
                <a:latin typeface="Arial (Body)"/>
                <a:ea typeface="굴림" panose="020B0600000101010101" pitchFamily="50" charset="-127"/>
              </a:rPr>
              <a:t>Part </a:t>
            </a:r>
            <a:r>
              <a:rPr lang="en-US" dirty="0">
                <a:latin typeface="Arial (Body)"/>
                <a:ea typeface="굴림" panose="020B0600000101010101" pitchFamily="50" charset="-127"/>
              </a:rPr>
              <a:t>6</a:t>
            </a:r>
            <a:r>
              <a:rPr lang="en-US" i="0" dirty="0">
                <a:effectLst/>
                <a:latin typeface="Arial (Body)"/>
                <a:ea typeface="굴림" panose="020B0600000101010101" pitchFamily="50" charset="-127"/>
              </a:rPr>
              <a:t>: Define variables and callbacks</a:t>
            </a:r>
          </a:p>
          <a:p>
            <a:r>
              <a:rPr lang="en-US" altLang="ko-KR" dirty="0">
                <a:latin typeface="Arial (Body)"/>
                <a:ea typeface="굴림" panose="020B0600000101010101" pitchFamily="50" charset="-127"/>
              </a:rPr>
              <a:t>Part 7: Finetune yolov3 model using raccoon dataset</a:t>
            </a:r>
          </a:p>
          <a:p>
            <a:r>
              <a:rPr lang="en-US" altLang="ko-KR" dirty="0">
                <a:latin typeface="Arial (Body)"/>
                <a:ea typeface="굴림" panose="020B0600000101010101" pitchFamily="50" charset="-127"/>
              </a:rPr>
              <a:t>Part 8: Test the model.</a:t>
            </a:r>
          </a:p>
        </p:txBody>
      </p:sp>
    </p:spTree>
    <p:extLst>
      <p:ext uri="{BB962C8B-B14F-4D97-AF65-F5344CB8AC3E}">
        <p14:creationId xmlns:p14="http://schemas.microsoft.com/office/powerpoint/2010/main" val="2294701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5FAEE4A-5029-4638-8710-B7F4AE8DD394}"/>
              </a:ext>
            </a:extLst>
          </p:cNvPr>
          <p:cNvSpPr txBox="1">
            <a:spLocks noChangeArrowheads="1"/>
          </p:cNvSpPr>
          <p:nvPr/>
        </p:nvSpPr>
        <p:spPr>
          <a:xfrm>
            <a:off x="1403351" y="981075"/>
            <a:ext cx="6477000" cy="182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latinLnBrk="0" hangingPunct="0">
              <a:spcAft>
                <a:spcPct val="0"/>
              </a:spcAft>
              <a:defRPr/>
            </a:pPr>
            <a:r>
              <a:rPr lang="en-US" sz="2800" b="1" dirty="0">
                <a:solidFill>
                  <a:srgbClr val="292934"/>
                </a:solidFill>
                <a:latin typeface="Arial"/>
              </a:rPr>
              <a:t>Part 4:  Import libraries and pre-defined functions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7FEC70AD-5488-40D7-8E89-DDCBC2B1DC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2328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9630-529C-42CA-A87C-499B5E305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Import libraries and pre-defined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328FE-F546-47E7-BAE3-640EE80EB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8250"/>
            <a:ext cx="5347037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39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5FAEE4A-5029-4638-8710-B7F4AE8DD394}"/>
              </a:ext>
            </a:extLst>
          </p:cNvPr>
          <p:cNvSpPr txBox="1">
            <a:spLocks noChangeArrowheads="1"/>
          </p:cNvSpPr>
          <p:nvPr/>
        </p:nvSpPr>
        <p:spPr>
          <a:xfrm>
            <a:off x="1403351" y="981075"/>
            <a:ext cx="6477000" cy="182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latinLnBrk="0" hangingPunct="0">
              <a:spcAft>
                <a:spcPct val="0"/>
              </a:spcAft>
              <a:defRPr/>
            </a:pPr>
            <a:r>
              <a:rPr lang="en-US" sz="2800" b="1" dirty="0">
                <a:solidFill>
                  <a:srgbClr val="292934"/>
                </a:solidFill>
                <a:latin typeface="Arial"/>
              </a:rPr>
              <a:t>Part 5:  Mount google drive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7FEC70AD-5488-40D7-8E89-DDCBC2B1DC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134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25C97E-E022-4E3D-BC5E-21366DC09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75204"/>
            <a:ext cx="6657975" cy="1419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5A1B71-EC93-469F-92B5-2D5C533CD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 Drive to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BF7881-D1EF-478C-911E-C9FAA00A4607}"/>
              </a:ext>
            </a:extLst>
          </p:cNvPr>
          <p:cNvSpPr txBox="1"/>
          <p:nvPr/>
        </p:nvSpPr>
        <p:spPr>
          <a:xfrm>
            <a:off x="1139252" y="3503951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 to the given link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5B7E13-9940-4775-BC00-E03C0952167E}"/>
              </a:ext>
            </a:extLst>
          </p:cNvPr>
          <p:cNvCxnSpPr>
            <a:cxnSpLocks/>
          </p:cNvCxnSpPr>
          <p:nvPr/>
        </p:nvCxnSpPr>
        <p:spPr>
          <a:xfrm flipV="1">
            <a:off x="3155429" y="2349708"/>
            <a:ext cx="579405" cy="107929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226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D96DF-3A02-4D56-BE41-619A15932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 Drive to </a:t>
            </a:r>
            <a:r>
              <a:rPr lang="en-US" dirty="0" err="1"/>
              <a:t>Colab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969E3-623E-4CB1-96B1-6DE05841E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396" y="1355022"/>
            <a:ext cx="3591208" cy="504419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291A20-3DD2-4AAC-954B-859B18ED324B}"/>
              </a:ext>
            </a:extLst>
          </p:cNvPr>
          <p:cNvSpPr/>
          <p:nvPr/>
        </p:nvSpPr>
        <p:spPr>
          <a:xfrm>
            <a:off x="5123420" y="5706255"/>
            <a:ext cx="940101" cy="3972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D9ABA1-6B69-472E-9F93-3275CF010511}"/>
              </a:ext>
            </a:extLst>
          </p:cNvPr>
          <p:cNvSpPr txBox="1"/>
          <p:nvPr/>
        </p:nvSpPr>
        <p:spPr>
          <a:xfrm>
            <a:off x="6813030" y="5336923"/>
            <a:ext cx="20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Signing and Allow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2C44BD-ED46-4043-BFE9-875E8CE383E1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115988" y="5521589"/>
            <a:ext cx="697042" cy="3095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766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18B4A-CB43-4D26-AC68-C6061B0F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 Drive to </a:t>
            </a:r>
            <a:r>
              <a:rPr lang="en-US" dirty="0" err="1"/>
              <a:t>Colab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EF659E-CC8A-48BD-BDC6-CD4C5FFBA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355" y="1772196"/>
            <a:ext cx="5324475" cy="496252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2725B2-7B42-48E1-93E1-BE151B51F0B5}"/>
              </a:ext>
            </a:extLst>
          </p:cNvPr>
          <p:cNvSpPr/>
          <p:nvPr/>
        </p:nvSpPr>
        <p:spPr>
          <a:xfrm>
            <a:off x="2297774" y="3429000"/>
            <a:ext cx="3675806" cy="3972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76AE00-8740-4F91-90AF-57981403709D}"/>
              </a:ext>
            </a:extLst>
          </p:cNvPr>
          <p:cNvSpPr txBox="1"/>
          <p:nvPr/>
        </p:nvSpPr>
        <p:spPr>
          <a:xfrm>
            <a:off x="7053507" y="3725481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 the code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E7432E-9DF0-4E38-8B60-E8FADABB235D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093818" y="3826239"/>
            <a:ext cx="959689" cy="839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210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49AB89A-21D4-4052-B9F6-AD823EBC8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7955"/>
            <a:ext cx="7776101" cy="20116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AAAE9-CE09-42C5-84C3-65837F2E3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 Drive to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54FBA17-6290-4F22-B2B7-685210DFD3B2}"/>
              </a:ext>
            </a:extLst>
          </p:cNvPr>
          <p:cNvSpPr/>
          <p:nvPr/>
        </p:nvSpPr>
        <p:spPr>
          <a:xfrm>
            <a:off x="761282" y="2908092"/>
            <a:ext cx="3675806" cy="31854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BC0C48-5C5C-40B8-9F1A-BE03642FB615}"/>
              </a:ext>
            </a:extLst>
          </p:cNvPr>
          <p:cNvSpPr txBox="1"/>
          <p:nvPr/>
        </p:nvSpPr>
        <p:spPr>
          <a:xfrm>
            <a:off x="3488535" y="3897364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Paste the security code here and “Enter”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1CC84B-25C2-4B12-A631-AE00C88F885A}"/>
              </a:ext>
            </a:extLst>
          </p:cNvPr>
          <p:cNvCxnSpPr>
            <a:cxnSpLocks/>
            <a:stCxn id="6" idx="1"/>
            <a:endCxn id="5" idx="2"/>
          </p:cNvCxnSpPr>
          <p:nvPr/>
        </p:nvCxnSpPr>
        <p:spPr>
          <a:xfrm flipH="1" flipV="1">
            <a:off x="2599185" y="3226633"/>
            <a:ext cx="889350" cy="8553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886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FE7B1-CC45-4D27-AC4E-B2D4A634A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Mount Drive to </a:t>
            </a:r>
            <a:r>
              <a:rPr lang="en-US" dirty="0" err="1"/>
              <a:t>Colab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E6DA9-B448-4D88-B887-13BC5F6AF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238249"/>
            <a:ext cx="6288399" cy="105524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44C24E-8D37-49EE-8DD1-24DB1EAE8FB7}"/>
              </a:ext>
            </a:extLst>
          </p:cNvPr>
          <p:cNvSpPr/>
          <p:nvPr/>
        </p:nvSpPr>
        <p:spPr>
          <a:xfrm>
            <a:off x="746293" y="1896255"/>
            <a:ext cx="2656474" cy="3972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A40B4-5D2E-423E-A531-51197EF6CB51}"/>
              </a:ext>
            </a:extLst>
          </p:cNvPr>
          <p:cNvSpPr txBox="1"/>
          <p:nvPr/>
        </p:nvSpPr>
        <p:spPr>
          <a:xfrm>
            <a:off x="3585972" y="2942244"/>
            <a:ext cx="176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Drive mounted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F3E74B-F738-44BB-B131-E89C3DDD68F8}"/>
              </a:ext>
            </a:extLst>
          </p:cNvPr>
          <p:cNvCxnSpPr>
            <a:cxnSpLocks/>
            <a:stCxn id="7" idx="1"/>
            <a:endCxn id="6" idx="2"/>
          </p:cNvCxnSpPr>
          <p:nvPr/>
        </p:nvCxnSpPr>
        <p:spPr>
          <a:xfrm flipH="1" flipV="1">
            <a:off x="2074530" y="2293494"/>
            <a:ext cx="1511442" cy="8334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939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5FAEE4A-5029-4638-8710-B7F4AE8DD394}"/>
              </a:ext>
            </a:extLst>
          </p:cNvPr>
          <p:cNvSpPr txBox="1">
            <a:spLocks noChangeArrowheads="1"/>
          </p:cNvSpPr>
          <p:nvPr/>
        </p:nvSpPr>
        <p:spPr>
          <a:xfrm>
            <a:off x="1403351" y="981075"/>
            <a:ext cx="6477000" cy="182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latinLnBrk="0" hangingPunct="0">
              <a:spcAft>
                <a:spcPct val="0"/>
              </a:spcAft>
              <a:defRPr/>
            </a:pPr>
            <a:r>
              <a:rPr lang="en-US" sz="2800" b="1" dirty="0">
                <a:solidFill>
                  <a:srgbClr val="292934"/>
                </a:solidFill>
                <a:latin typeface="Arial"/>
              </a:rPr>
              <a:t>Part 6:  Define variables and Callbacks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7FEC70AD-5488-40D7-8E89-DDCBC2B1DC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3942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CC8EE-4AF4-41BD-8DB5-81FEBE541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EB62D2-6534-49E0-8AAB-660BF3041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8045"/>
            <a:ext cx="9144000" cy="322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58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5FAEE4A-5029-4638-8710-B7F4AE8DD394}"/>
              </a:ext>
            </a:extLst>
          </p:cNvPr>
          <p:cNvSpPr txBox="1">
            <a:spLocks noChangeArrowheads="1"/>
          </p:cNvSpPr>
          <p:nvPr/>
        </p:nvSpPr>
        <p:spPr>
          <a:xfrm>
            <a:off x="1403351" y="981075"/>
            <a:ext cx="6477000" cy="182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latinLnBrk="0" hangingPunct="0">
              <a:spcAft>
                <a:spcPct val="0"/>
              </a:spcAft>
              <a:defRPr/>
            </a:pPr>
            <a:r>
              <a:rPr lang="en-US" sz="4000" b="1" dirty="0">
                <a:solidFill>
                  <a:srgbClr val="292934"/>
                </a:solidFill>
                <a:latin typeface="Arial"/>
              </a:rPr>
              <a:t>About project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7FEC70AD-5488-40D7-8E89-DDCBC2B1DC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5117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5FDB-1A2D-494B-872B-6186B68C8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C07CE-1915-464E-BA48-4CCF6ACDB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8250"/>
            <a:ext cx="776287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92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5FAEE4A-5029-4638-8710-B7F4AE8DD394}"/>
              </a:ext>
            </a:extLst>
          </p:cNvPr>
          <p:cNvSpPr txBox="1">
            <a:spLocks noChangeArrowheads="1"/>
          </p:cNvSpPr>
          <p:nvPr/>
        </p:nvSpPr>
        <p:spPr>
          <a:xfrm>
            <a:off x="1403351" y="981075"/>
            <a:ext cx="6477000" cy="182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latinLnBrk="0" hangingPunct="0">
              <a:spcAft>
                <a:spcPct val="0"/>
              </a:spcAft>
              <a:defRPr/>
            </a:pPr>
            <a:r>
              <a:rPr lang="en-US" sz="2800" b="1" dirty="0">
                <a:solidFill>
                  <a:srgbClr val="292934"/>
                </a:solidFill>
                <a:latin typeface="Arial"/>
              </a:rPr>
              <a:t>Part 7:  Finetune yolov3 model using raccoon dataset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7FEC70AD-5488-40D7-8E89-DDCBC2B1DC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282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D5539-A5CF-41E8-A523-CB3CE1EE3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Finetune stage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DE12F-351F-4AAB-BE9D-FE2CA2459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dirty="0">
                <a:solidFill>
                  <a:srgbClr val="212121"/>
                </a:solidFill>
                <a:effectLst/>
              </a:rPr>
              <a:t>Train with frozen layers first, to get a stable loss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927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CB75B-59F4-4D71-8BFE-ED2353800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Split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80C5EF-648D-43F0-AA6D-2611B586A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8250"/>
            <a:ext cx="61055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5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6D042-AB6C-41C3-BCBA-3F8092688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and Compile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D440C8-81EF-4547-AE24-A9A6A52B5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31" y="4180694"/>
            <a:ext cx="7010400" cy="2085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646F2B-648E-42DA-BEFD-6DD1238AA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31" y="1718872"/>
            <a:ext cx="6696075" cy="1981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67059F-CAD6-44E8-9590-D1D1B7554D8E}"/>
              </a:ext>
            </a:extLst>
          </p:cNvPr>
          <p:cNvSpPr/>
          <p:nvPr/>
        </p:nvSpPr>
        <p:spPr>
          <a:xfrm>
            <a:off x="4069830" y="2398426"/>
            <a:ext cx="1026826" cy="2173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4B5123-2250-437C-9108-8B54F90C00E1}"/>
              </a:ext>
            </a:extLst>
          </p:cNvPr>
          <p:cNvSpPr/>
          <p:nvPr/>
        </p:nvSpPr>
        <p:spPr>
          <a:xfrm>
            <a:off x="1231691" y="3320321"/>
            <a:ext cx="3482715" cy="2173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735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052A8-2741-41C2-8120-2DA07C8B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A90D1-A87B-49F7-958C-6ADC17065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8250"/>
            <a:ext cx="78200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48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D5539-A5CF-41E8-A523-CB3CE1EE3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Finetune stage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DE12F-351F-4AAB-BE9D-FE2CA2459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dirty="0">
                <a:solidFill>
                  <a:srgbClr val="212121"/>
                </a:solidFill>
                <a:effectLst/>
              </a:rPr>
              <a:t>Unfreeze and continue training, to fine-tune.</a:t>
            </a:r>
          </a:p>
          <a:p>
            <a:pPr algn="l"/>
            <a:r>
              <a:rPr lang="en-US" b="0" dirty="0">
                <a:solidFill>
                  <a:srgbClr val="212121"/>
                </a:solidFill>
                <a:effectLst/>
              </a:rPr>
              <a:t>Train longer if the result is unsatisfactory.</a:t>
            </a:r>
          </a:p>
        </p:txBody>
      </p:sp>
    </p:spTree>
    <p:extLst>
      <p:ext uri="{BB962C8B-B14F-4D97-AF65-F5344CB8AC3E}">
        <p14:creationId xmlns:p14="http://schemas.microsoft.com/office/powerpoint/2010/main" val="1913269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3D165-71EB-4DE2-88E7-56CC10081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Re-compile and continue to train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810D3-BF23-441B-AE50-0198F5842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80160"/>
            <a:ext cx="710070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88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5FAEE4A-5029-4638-8710-B7F4AE8DD394}"/>
              </a:ext>
            </a:extLst>
          </p:cNvPr>
          <p:cNvSpPr txBox="1">
            <a:spLocks noChangeArrowheads="1"/>
          </p:cNvSpPr>
          <p:nvPr/>
        </p:nvSpPr>
        <p:spPr>
          <a:xfrm>
            <a:off x="1403351" y="981075"/>
            <a:ext cx="6477000" cy="182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latinLnBrk="0" hangingPunct="0">
              <a:spcAft>
                <a:spcPct val="0"/>
              </a:spcAft>
              <a:defRPr/>
            </a:pPr>
            <a:r>
              <a:rPr lang="en-US" sz="2800" b="1" dirty="0">
                <a:solidFill>
                  <a:srgbClr val="292934"/>
                </a:solidFill>
                <a:latin typeface="Arial"/>
              </a:rPr>
              <a:t>Part 8: Test the model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7FEC70AD-5488-40D7-8E89-DDCBC2B1DC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5719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266C6-AA93-42BC-AADB-A9ED6E68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the trained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79D79-CBFD-46B4-BF26-F34BB2589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8250"/>
            <a:ext cx="65913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1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29F57-C9D3-40DC-84CC-8465E2673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6B819-E279-448E-A858-2184B373D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 student get familiar with object detection using yolov3 model [1] that was pre-trained on a large COCO dataset [2].</a:t>
            </a:r>
          </a:p>
          <a:p>
            <a:endParaRPr lang="en-US" dirty="0"/>
          </a:p>
          <a:p>
            <a:r>
              <a:rPr lang="en-US" dirty="0"/>
              <a:t>Students are able to finetune the yolov3 model to recognize object with a custom dataset (e.g., raccoon dataset [3]) using Google </a:t>
            </a:r>
            <a:r>
              <a:rPr lang="en-US" dirty="0" err="1"/>
              <a:t>Colab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F695E-BFEA-41B5-A2A0-77C64F804512}"/>
              </a:ext>
            </a:extLst>
          </p:cNvPr>
          <p:cNvSpPr txBox="1"/>
          <p:nvPr/>
        </p:nvSpPr>
        <p:spPr>
          <a:xfrm>
            <a:off x="457200" y="5924900"/>
            <a:ext cx="72252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Redmon J, Farhadi A. Yolov3: An incremental improvement.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arXiv:1804.02767. 2018 Apr 8.</a:t>
            </a:r>
          </a:p>
          <a:p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[2] Lin TY, Maire M,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Belongie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S, Hays J,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Perona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P, Ramanan D,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Dollár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P,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Zitnick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CL. Microsoft coco: Common objects in context.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InEuropean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conference on computer vision 2014 Sep 6 (pp. 740-755). Springer, Cham.</a:t>
            </a:r>
          </a:p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[3] https://github.com/datitran/raccoon_dataset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999012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725A3-06C3-45DE-AC65-E14844CFF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53508-D806-4FD4-B077-D3C47306B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88720"/>
            <a:ext cx="5766192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147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4928D-2AEC-4804-AF4B-EA54EE00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B0AA2-4FD8-4224-AA7C-0028255AA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8250"/>
            <a:ext cx="57340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79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6A014-FD90-46E1-B8CB-7114DD480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32F31-E630-4DF0-9BE8-E7088A5AF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 1:</a:t>
            </a:r>
          </a:p>
          <a:p>
            <a:pPr lvl="1"/>
            <a:r>
              <a:rPr lang="en-US" dirty="0"/>
              <a:t>Build and train a Kangaroo detection model using Yolov3.</a:t>
            </a:r>
          </a:p>
          <a:p>
            <a:pPr lvl="1"/>
            <a:r>
              <a:rPr lang="en-US" dirty="0"/>
              <a:t>Kangaroo dataset: </a:t>
            </a:r>
            <a:r>
              <a:rPr lang="en-US" dirty="0">
                <a:hlinkClick r:id="rId2"/>
              </a:rPr>
              <a:t>https://github.com/experiencor/kangaroo</a:t>
            </a:r>
            <a:endParaRPr lang="en-US" dirty="0"/>
          </a:p>
          <a:p>
            <a:pPr lvl="1"/>
            <a:r>
              <a:rPr lang="en-US" dirty="0"/>
              <a:t>Note: Remember to adjust the folder paths accordingly.</a:t>
            </a:r>
          </a:p>
          <a:p>
            <a:r>
              <a:rPr lang="en-US" dirty="0"/>
              <a:t>Question 2: </a:t>
            </a:r>
          </a:p>
          <a:p>
            <a:pPr lvl="1"/>
            <a:r>
              <a:rPr lang="en-US" dirty="0"/>
              <a:t>Build an object detection model with your custom dataset. You can create one or multi-class dataset.</a:t>
            </a:r>
          </a:p>
          <a:p>
            <a:pPr lvl="1"/>
            <a:r>
              <a:rPr lang="en-US" dirty="0"/>
              <a:t>Some tips:</a:t>
            </a:r>
          </a:p>
          <a:p>
            <a:pPr lvl="2"/>
            <a:r>
              <a:rPr lang="en-US" dirty="0"/>
              <a:t>To download a batch of images from google images search, you can use this extension on Chrome: </a:t>
            </a:r>
            <a:r>
              <a:rPr lang="en-US" dirty="0">
                <a:hlinkClick r:id="rId3"/>
              </a:rPr>
              <a:t>https://download-all-images.mobilefirst.me</a:t>
            </a:r>
            <a:endParaRPr lang="en-US" dirty="0"/>
          </a:p>
          <a:p>
            <a:pPr lvl="2"/>
            <a:r>
              <a:rPr lang="en-US" dirty="0"/>
              <a:t>To annotate images: </a:t>
            </a:r>
            <a:r>
              <a:rPr lang="en-US" dirty="0">
                <a:hlinkClick r:id="rId4"/>
              </a:rPr>
              <a:t>https://www.makesense.ai/</a:t>
            </a:r>
            <a:endParaRPr lang="en-US" dirty="0"/>
          </a:p>
          <a:p>
            <a:pPr lvl="2"/>
            <a:r>
              <a:rPr lang="en-US" dirty="0"/>
              <a:t>Upload image and annotation folders to Google drive or </a:t>
            </a:r>
            <a:r>
              <a:rPr lang="en-US" dirty="0" err="1"/>
              <a:t>Colab</a:t>
            </a:r>
            <a:r>
              <a:rPr lang="en-US" dirty="0"/>
              <a:t> workspace to train your model. Remember to adjust the folder paths accordingly.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703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B7231-E0DD-4590-AA99-440A597B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B8301-917A-47B2-911F-4B90B283F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Deadline: </a:t>
            </a:r>
          </a:p>
          <a:p>
            <a:r>
              <a:rPr lang="en-US" dirty="0"/>
              <a:t>Answer file type: .</a:t>
            </a:r>
            <a:r>
              <a:rPr lang="en-US" dirty="0" err="1"/>
              <a:t>ipynb</a:t>
            </a:r>
            <a:endParaRPr lang="en-US" dirty="0"/>
          </a:p>
          <a:p>
            <a:pPr lvl="1"/>
            <a:r>
              <a:rPr lang="en-US" dirty="0"/>
              <a:t>One .</a:t>
            </a:r>
            <a:r>
              <a:rPr lang="en-US" dirty="0" err="1"/>
              <a:t>ipynb</a:t>
            </a:r>
            <a:r>
              <a:rPr lang="en-US" dirty="0"/>
              <a:t> file for each question.</a:t>
            </a:r>
          </a:p>
          <a:p>
            <a:pPr lvl="1"/>
            <a:r>
              <a:rPr lang="en-US" altLang="ko-KR" dirty="0">
                <a:latin typeface="Arial (Body)"/>
                <a:ea typeface="굴림" panose="020B0600000101010101" pitchFamily="50" charset="-127"/>
              </a:rPr>
              <a:t>.</a:t>
            </a:r>
            <a:r>
              <a:rPr lang="en-US" altLang="ko-KR" dirty="0" err="1">
                <a:latin typeface="Arial (Body)"/>
                <a:ea typeface="굴림" panose="020B0600000101010101" pitchFamily="50" charset="-127"/>
              </a:rPr>
              <a:t>ipynb</a:t>
            </a:r>
            <a:r>
              <a:rPr lang="en-US" altLang="ko-KR" dirty="0">
                <a:latin typeface="Arial (Body)"/>
                <a:ea typeface="굴림" panose="020B0600000101010101" pitchFamily="50" charset="-127"/>
              </a:rPr>
              <a:t> file name: </a:t>
            </a:r>
          </a:p>
          <a:p>
            <a:pPr lvl="2"/>
            <a:r>
              <a:rPr lang="en-US" i="0" dirty="0">
                <a:effectLst/>
                <a:latin typeface="Helvetica" panose="020B0604020202020204" pitchFamily="34" charset="0"/>
              </a:rPr>
              <a:t>Project_</a:t>
            </a:r>
            <a:r>
              <a:rPr lang="en-US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Q1</a:t>
            </a:r>
            <a:r>
              <a:rPr lang="en-US" altLang="ko-KR" dirty="0">
                <a:latin typeface="Arial (Body)"/>
                <a:ea typeface="굴림" panose="020B0600000101010101" pitchFamily="50" charset="-127"/>
              </a:rPr>
              <a:t>_Student </a:t>
            </a:r>
            <a:r>
              <a:rPr lang="en-US" altLang="ko-KR" dirty="0" err="1">
                <a:latin typeface="Arial (Body)"/>
                <a:ea typeface="굴림" panose="020B0600000101010101" pitchFamily="50" charset="-127"/>
              </a:rPr>
              <a:t>ID_Student</a:t>
            </a:r>
            <a:r>
              <a:rPr lang="en-US" altLang="ko-KR" dirty="0">
                <a:latin typeface="Arial (Body)"/>
                <a:ea typeface="굴림" panose="020B0600000101010101" pitchFamily="50" charset="-127"/>
              </a:rPr>
              <a:t> </a:t>
            </a:r>
            <a:r>
              <a:rPr lang="en-US" altLang="ko-KR" dirty="0" err="1">
                <a:latin typeface="Arial (Body)"/>
                <a:ea typeface="굴림" panose="020B0600000101010101" pitchFamily="50" charset="-127"/>
              </a:rPr>
              <a:t>Name</a:t>
            </a:r>
            <a:r>
              <a:rPr lang="en-US" i="0" dirty="0" err="1">
                <a:effectLst/>
                <a:latin typeface="Helvetica" panose="020B0604020202020204" pitchFamily="34" charset="0"/>
              </a:rPr>
              <a:t>.ipynb</a:t>
            </a:r>
            <a:endParaRPr lang="en-US" i="0" dirty="0">
              <a:effectLst/>
              <a:latin typeface="Helvetica" panose="020B0604020202020204" pitchFamily="34" charset="0"/>
            </a:endParaRPr>
          </a:p>
          <a:p>
            <a:pPr lvl="2"/>
            <a:r>
              <a:rPr lang="en-US" i="0" dirty="0">
                <a:effectLst/>
                <a:latin typeface="Helvetica" panose="020B0604020202020204" pitchFamily="34" charset="0"/>
              </a:rPr>
              <a:t>Project_</a:t>
            </a:r>
            <a:r>
              <a:rPr lang="en-US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Q2</a:t>
            </a:r>
            <a:r>
              <a:rPr lang="en-US" altLang="ko-KR" dirty="0">
                <a:latin typeface="Arial (Body)"/>
                <a:ea typeface="굴림" panose="020B0600000101010101" pitchFamily="50" charset="-127"/>
              </a:rPr>
              <a:t>_Student </a:t>
            </a:r>
            <a:r>
              <a:rPr lang="en-US" altLang="ko-KR" dirty="0" err="1">
                <a:latin typeface="Arial (Body)"/>
                <a:ea typeface="굴림" panose="020B0600000101010101" pitchFamily="50" charset="-127"/>
              </a:rPr>
              <a:t>ID_Student</a:t>
            </a:r>
            <a:r>
              <a:rPr lang="en-US" altLang="ko-KR" dirty="0">
                <a:latin typeface="Arial (Body)"/>
                <a:ea typeface="굴림" panose="020B0600000101010101" pitchFamily="50" charset="-127"/>
              </a:rPr>
              <a:t> </a:t>
            </a:r>
            <a:r>
              <a:rPr lang="en-US" altLang="ko-KR" dirty="0" err="1">
                <a:latin typeface="Arial (Body)"/>
                <a:ea typeface="굴림" panose="020B0600000101010101" pitchFamily="50" charset="-127"/>
              </a:rPr>
              <a:t>Name</a:t>
            </a:r>
            <a:r>
              <a:rPr lang="en-US" i="0" dirty="0" err="1">
                <a:effectLst/>
                <a:latin typeface="Helvetica" panose="020B0604020202020204" pitchFamily="34" charset="0"/>
              </a:rPr>
              <a:t>.ipynb</a:t>
            </a:r>
            <a:endParaRPr lang="en-US" i="0" dirty="0">
              <a:effectLst/>
              <a:latin typeface="Helvetica" panose="020B0604020202020204" pitchFamily="34" charset="0"/>
            </a:endParaRPr>
          </a:p>
          <a:p>
            <a:pPr lvl="1"/>
            <a:r>
              <a:rPr lang="en-US" dirty="0">
                <a:latin typeface="Helvetica" panose="020B0604020202020204" pitchFamily="34" charset="0"/>
              </a:rPr>
              <a:t>Show the test images with bounding boxes.</a:t>
            </a:r>
            <a:endParaRPr lang="en-US" dirty="0"/>
          </a:p>
          <a:p>
            <a:r>
              <a:rPr lang="en-US" dirty="0"/>
              <a:t>Submit your answers at: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https://forms.gle/F7xUEisP6ndnvsyFA</a:t>
            </a:r>
            <a:r>
              <a:rPr lang="en-US" dirty="0"/>
              <a:t> </a:t>
            </a:r>
          </a:p>
          <a:p>
            <a:r>
              <a:rPr lang="en-US" dirty="0"/>
              <a:t>If there is any problem when submitting the answer, submit your answer via email at: </a:t>
            </a:r>
          </a:p>
          <a:p>
            <a:pPr lvl="1"/>
            <a:r>
              <a:rPr lang="en-US" dirty="0"/>
              <a:t>Email address: </a:t>
            </a:r>
            <a:r>
              <a:rPr lang="en-US" i="0" dirty="0">
                <a:effectLst/>
                <a:latin typeface="Arial (Body)"/>
                <a:ea typeface="굴림" panose="020B0600000101010101" pitchFamily="50" charset="-127"/>
                <a:hlinkClick r:id="rId3"/>
              </a:rPr>
              <a:t>ml2021labs@gmail.com</a:t>
            </a:r>
            <a:endParaRPr lang="en-US" i="0" dirty="0">
              <a:effectLst/>
              <a:latin typeface="Arial (Body)"/>
              <a:ea typeface="굴림" panose="020B0600000101010101" pitchFamily="50" charset="-127"/>
            </a:endParaRPr>
          </a:p>
          <a:p>
            <a:pPr lvl="1"/>
            <a:r>
              <a:rPr lang="en-US" i="0" dirty="0">
                <a:effectLst/>
                <a:latin typeface="Helvetica" panose="020B0604020202020204" pitchFamily="34" charset="0"/>
              </a:rPr>
              <a:t>Email subject: </a:t>
            </a:r>
            <a:r>
              <a:rPr lang="en-US" i="0" dirty="0" err="1">
                <a:effectLst/>
                <a:latin typeface="Helvetica" panose="020B0604020202020204" pitchFamily="34" charset="0"/>
              </a:rPr>
              <a:t>Project_Student</a:t>
            </a:r>
            <a:r>
              <a:rPr lang="en-US" i="0" dirty="0">
                <a:effectLst/>
                <a:latin typeface="Helvetica" panose="020B0604020202020204" pitchFamily="34" charset="0"/>
              </a:rPr>
              <a:t> </a:t>
            </a:r>
            <a:r>
              <a:rPr lang="en-US" i="0" dirty="0" err="1">
                <a:effectLst/>
                <a:latin typeface="Helvetica" panose="020B0604020202020204" pitchFamily="34" charset="0"/>
              </a:rPr>
              <a:t>ID_Student</a:t>
            </a:r>
            <a:r>
              <a:rPr lang="en-US" i="0" dirty="0">
                <a:effectLst/>
                <a:latin typeface="Helvetica" panose="020B0604020202020204" pitchFamily="34" charset="0"/>
              </a:rPr>
              <a:t> Name</a:t>
            </a:r>
          </a:p>
        </p:txBody>
      </p:sp>
    </p:spTree>
    <p:extLst>
      <p:ext uri="{BB962C8B-B14F-4D97-AF65-F5344CB8AC3E}">
        <p14:creationId xmlns:p14="http://schemas.microsoft.com/office/powerpoint/2010/main" val="19251493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5FAEE4A-5029-4638-8710-B7F4AE8DD394}"/>
              </a:ext>
            </a:extLst>
          </p:cNvPr>
          <p:cNvSpPr txBox="1">
            <a:spLocks noChangeArrowheads="1"/>
          </p:cNvSpPr>
          <p:nvPr/>
        </p:nvSpPr>
        <p:spPr>
          <a:xfrm>
            <a:off x="1403351" y="981075"/>
            <a:ext cx="6477000" cy="182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latinLnBrk="0" hangingPunct="0">
              <a:spcAft>
                <a:spcPct val="0"/>
              </a:spcAft>
              <a:defRPr/>
            </a:pPr>
            <a:r>
              <a:rPr lang="en-US" sz="2800" b="1" dirty="0">
                <a:solidFill>
                  <a:srgbClr val="292934"/>
                </a:solidFill>
                <a:latin typeface="Arial"/>
              </a:rPr>
              <a:t>Create Custom dataset Tutorial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7FEC70AD-5488-40D7-8E89-DDCBC2B1DC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3400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365B53-255A-40B9-A2B3-7BFFD8DFE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407" y="1370012"/>
            <a:ext cx="6703186" cy="502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EED550-C856-4ED9-9E11-02AFA307F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Download a batch of images from google images search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94BB81-C5D0-4A17-BDF2-FBE2C99B1D33}"/>
              </a:ext>
            </a:extLst>
          </p:cNvPr>
          <p:cNvSpPr/>
          <p:nvPr/>
        </p:nvSpPr>
        <p:spPr>
          <a:xfrm>
            <a:off x="6970426" y="1678899"/>
            <a:ext cx="187377" cy="224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ABFF7A-FBE2-40E1-829B-3EE416869871}"/>
              </a:ext>
            </a:extLst>
          </p:cNvPr>
          <p:cNvSpPr txBox="1"/>
          <p:nvPr/>
        </p:nvSpPr>
        <p:spPr>
          <a:xfrm>
            <a:off x="5381602" y="935593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Download all images extension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71F420-4DC1-4C16-A3F0-26DEE0C8391F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>
            <a:off x="7064114" y="1304925"/>
            <a:ext cx="1" cy="373974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EE8ADC5-4696-480B-8D7D-F5234B06FAD3}"/>
              </a:ext>
            </a:extLst>
          </p:cNvPr>
          <p:cNvSpPr txBox="1"/>
          <p:nvPr/>
        </p:nvSpPr>
        <p:spPr>
          <a:xfrm>
            <a:off x="1220407" y="646429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https://download-all-images.mobilefirst.me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1822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65CF-9E7D-4EFF-BECE-DA84398B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Annotate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ECC467-CE9B-445D-B2EF-388777FD4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63" y="1238250"/>
            <a:ext cx="7786874" cy="5029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220590-EB83-4D32-9E5A-9AB9ABAB9781}"/>
              </a:ext>
            </a:extLst>
          </p:cNvPr>
          <p:cNvSpPr/>
          <p:nvPr/>
        </p:nvSpPr>
        <p:spPr>
          <a:xfrm>
            <a:off x="7772400" y="5966086"/>
            <a:ext cx="629587" cy="224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420259-864B-4349-B69C-222FAFC4FBA7}"/>
              </a:ext>
            </a:extLst>
          </p:cNvPr>
          <p:cNvSpPr txBox="1"/>
          <p:nvPr/>
        </p:nvSpPr>
        <p:spPr>
          <a:xfrm>
            <a:off x="-224852" y="639921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dirty="0">
                <a:hlinkClick r:id="rId3"/>
              </a:rPr>
              <a:t>https://www.makesense.ai/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473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A5169-C19D-4E82-9C5E-6B88E7820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5E9CC-1A5F-4B9B-BB03-2285743EB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61" y="1238250"/>
            <a:ext cx="7786878" cy="5029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C8B466-49AF-4F63-86FF-44555E1FEA96}"/>
              </a:ext>
            </a:extLst>
          </p:cNvPr>
          <p:cNvSpPr/>
          <p:nvPr/>
        </p:nvSpPr>
        <p:spPr>
          <a:xfrm>
            <a:off x="4369632" y="3408077"/>
            <a:ext cx="1364106" cy="811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328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01C7-02A0-4EA3-AF56-163562D5A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DD966-7EA8-40A2-9B06-99F6195EB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82A6C6-464F-45DC-85F1-B5A1AFF01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61" y="1238250"/>
            <a:ext cx="7786878" cy="5029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2D9A96-A338-4773-86BE-F8273902EA55}"/>
              </a:ext>
            </a:extLst>
          </p:cNvPr>
          <p:cNvSpPr/>
          <p:nvPr/>
        </p:nvSpPr>
        <p:spPr>
          <a:xfrm>
            <a:off x="4257206" y="4339653"/>
            <a:ext cx="824460" cy="224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380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50741-DC7E-4EB8-8C4E-6390DD681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ACEB8-0835-4466-B8FE-BA6F50528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14918-98DB-4CE4-9F1B-540509179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61" y="1238250"/>
            <a:ext cx="7786878" cy="5029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90A8B9-07E0-43AC-A597-446A31265D85}"/>
              </a:ext>
            </a:extLst>
          </p:cNvPr>
          <p:cNvSpPr/>
          <p:nvPr/>
        </p:nvSpPr>
        <p:spPr>
          <a:xfrm>
            <a:off x="3964898" y="4714408"/>
            <a:ext cx="607102" cy="224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36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06DFC-3D3F-44D0-9341-713B922BA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Yolov3 Architecture</a:t>
            </a:r>
          </a:p>
        </p:txBody>
      </p:sp>
      <p:pic>
        <p:nvPicPr>
          <p:cNvPr id="1026" name="Picture 2" descr="yolov3_architecture">
            <a:extLst>
              <a:ext uri="{FF2B5EF4-FFF2-40B4-BE49-F238E27FC236}">
                <a16:creationId xmlns:a16="http://schemas.microsoft.com/office/drawing/2014/main" id="{5E99B1E2-B461-4D5E-B7A7-1CE3C2C34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82826"/>
            <a:ext cx="838200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D9EEE4-E822-4903-AB37-0FE464A1C3D0}"/>
              </a:ext>
            </a:extLst>
          </p:cNvPr>
          <p:cNvSpPr txBox="1"/>
          <p:nvPr/>
        </p:nvSpPr>
        <p:spPr>
          <a:xfrm>
            <a:off x="460947" y="1048092"/>
            <a:ext cx="2343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Darknet-53</a:t>
            </a:r>
          </a:p>
          <a:p>
            <a:r>
              <a:rPr lang="en-US" dirty="0">
                <a:solidFill>
                  <a:srgbClr val="FF0000"/>
                </a:solidFill>
              </a:rPr>
              <a:t>Trained on ImageNet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6AA7F11-0EC9-4C05-9216-86DF43F1F40E}"/>
              </a:ext>
            </a:extLst>
          </p:cNvPr>
          <p:cNvSpPr/>
          <p:nvPr/>
        </p:nvSpPr>
        <p:spPr>
          <a:xfrm rot="16200000">
            <a:off x="1460042" y="1294058"/>
            <a:ext cx="182880" cy="981855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78CDC6D4-CCB2-43BC-949B-41F77E6773A1}"/>
              </a:ext>
            </a:extLst>
          </p:cNvPr>
          <p:cNvSpPr/>
          <p:nvPr/>
        </p:nvSpPr>
        <p:spPr>
          <a:xfrm rot="16200000">
            <a:off x="5081418" y="-1125603"/>
            <a:ext cx="182880" cy="5821180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ED69F1-2174-43CC-879A-27AC94512E70}"/>
              </a:ext>
            </a:extLst>
          </p:cNvPr>
          <p:cNvSpPr txBox="1"/>
          <p:nvPr/>
        </p:nvSpPr>
        <p:spPr>
          <a:xfrm>
            <a:off x="3265527" y="1281231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53 more convolutional layers</a:t>
            </a:r>
          </a:p>
        </p:txBody>
      </p:sp>
    </p:spTree>
    <p:extLst>
      <p:ext uri="{BB962C8B-B14F-4D97-AF65-F5344CB8AC3E}">
        <p14:creationId xmlns:p14="http://schemas.microsoft.com/office/powerpoint/2010/main" val="32789696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B88C4-94E9-42DA-A30B-7A1887BBD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label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FB628B-8F98-4743-B5B1-C504E617A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61" y="1238250"/>
            <a:ext cx="7786878" cy="5029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8C1F9F-9C67-4DF0-B887-DDAA8A21053B}"/>
              </a:ext>
            </a:extLst>
          </p:cNvPr>
          <p:cNvSpPr/>
          <p:nvPr/>
        </p:nvSpPr>
        <p:spPr>
          <a:xfrm>
            <a:off x="1416570" y="1663909"/>
            <a:ext cx="607102" cy="224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39B6A-41C5-4085-8BDF-F53C4DED7BEA}"/>
              </a:ext>
            </a:extLst>
          </p:cNvPr>
          <p:cNvSpPr txBox="1"/>
          <p:nvPr/>
        </p:nvSpPr>
        <p:spPr>
          <a:xfrm>
            <a:off x="937019" y="6399212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Actions &gt; Edit Labels</a:t>
            </a:r>
          </a:p>
        </p:txBody>
      </p:sp>
    </p:spTree>
    <p:extLst>
      <p:ext uri="{BB962C8B-B14F-4D97-AF65-F5344CB8AC3E}">
        <p14:creationId xmlns:p14="http://schemas.microsoft.com/office/powerpoint/2010/main" val="752191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BEF18-3E9C-4FCD-968C-2137B4247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label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6B0AF-24DB-4192-8C27-FCD645722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C7350-6EC2-4DF9-8BF3-5D54C9583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61" y="1300382"/>
            <a:ext cx="7786878" cy="5029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7F9111-761C-428B-B8DE-6F214C43C20C}"/>
              </a:ext>
            </a:extLst>
          </p:cNvPr>
          <p:cNvSpPr/>
          <p:nvPr/>
        </p:nvSpPr>
        <p:spPr>
          <a:xfrm>
            <a:off x="3500203" y="3028014"/>
            <a:ext cx="262328" cy="224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955600-CFB4-4284-95CC-C7BB506AD054}"/>
              </a:ext>
            </a:extLst>
          </p:cNvPr>
          <p:cNvSpPr/>
          <p:nvPr/>
        </p:nvSpPr>
        <p:spPr>
          <a:xfrm>
            <a:off x="3847475" y="3702556"/>
            <a:ext cx="1241685" cy="224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8D211F-24FF-4F68-B3E7-56052643BCE1}"/>
              </a:ext>
            </a:extLst>
          </p:cNvPr>
          <p:cNvSpPr/>
          <p:nvPr/>
        </p:nvSpPr>
        <p:spPr>
          <a:xfrm>
            <a:off x="4467069" y="4791217"/>
            <a:ext cx="532151" cy="224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62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FDA53-B08B-428A-8633-FD1C38F4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Annotate all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A52BF-A913-4C44-9731-81F41C1D6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19955-2C92-4E42-A541-747F1F1A5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61" y="1300382"/>
            <a:ext cx="7786878" cy="5029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987475-7573-4E57-99DE-0AB87BC6FCA8}"/>
              </a:ext>
            </a:extLst>
          </p:cNvPr>
          <p:cNvSpPr/>
          <p:nvPr/>
        </p:nvSpPr>
        <p:spPr>
          <a:xfrm>
            <a:off x="7130321" y="1978687"/>
            <a:ext cx="821961" cy="3447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96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A67C6-7A28-4E86-88C5-4F7F6866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Annotations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4E898-2328-4174-BB8A-65AEC06F2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BEF66B-E5D5-4F69-8970-12A3A57FFBA1}"/>
              </a:ext>
            </a:extLst>
          </p:cNvPr>
          <p:cNvSpPr txBox="1"/>
          <p:nvPr/>
        </p:nvSpPr>
        <p:spPr>
          <a:xfrm>
            <a:off x="937019" y="6399212"/>
            <a:ext cx="314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Actions &gt; Export Annotations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EC07C1-AF91-4A40-92AD-4298698C5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61" y="1338946"/>
            <a:ext cx="7786878" cy="5029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624E7D-43A5-4A67-B8DB-E9422CBC612A}"/>
              </a:ext>
            </a:extLst>
          </p:cNvPr>
          <p:cNvSpPr/>
          <p:nvPr/>
        </p:nvSpPr>
        <p:spPr>
          <a:xfrm>
            <a:off x="1479029" y="2293494"/>
            <a:ext cx="821961" cy="1648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324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4718-D3B3-48CA-8C1C-8A1294A0B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Annotations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B3354-1563-4E65-8352-2050FC55C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CBC0F-2EB9-45F6-B544-A4016D610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61" y="1238250"/>
            <a:ext cx="7786878" cy="5029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891071-392A-4BBB-B711-5AAB8FDA1AF0}"/>
              </a:ext>
            </a:extLst>
          </p:cNvPr>
          <p:cNvSpPr/>
          <p:nvPr/>
        </p:nvSpPr>
        <p:spPr>
          <a:xfrm>
            <a:off x="3869960" y="3904937"/>
            <a:ext cx="1533994" cy="1573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84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421DB-742C-4B4D-BCDA-5A66ABC7F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Darknet-53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513CE-C003-42CB-83E7-B3ADECB87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00382"/>
            <a:ext cx="5066675" cy="5162550"/>
          </a:xfrm>
        </p:spPr>
        <p:txBody>
          <a:bodyPr/>
          <a:lstStyle/>
          <a:p>
            <a:r>
              <a:rPr lang="en-US" dirty="0"/>
              <a:t>Darknet-53 is used as a feature extractor.</a:t>
            </a:r>
          </a:p>
          <a:p>
            <a:r>
              <a:rPr lang="en-US" dirty="0"/>
              <a:t>Darknet-53 mainly composed of 3 x 3 and 1 x 1 filters with skip connections like the residual network in </a:t>
            </a:r>
            <a:r>
              <a:rPr lang="en-US" dirty="0" err="1"/>
              <a:t>ResNet</a:t>
            </a:r>
            <a:r>
              <a:rPr lang="en-US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E8A11D-A31C-46DE-821E-F0E75D0F6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16" y="1309687"/>
            <a:ext cx="3019425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12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A6390-C2F2-4E0F-A539-82D83B32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D822-6D47-4424-A40E-A09F50358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0382"/>
            <a:ext cx="8229599" cy="5162550"/>
          </a:xfrm>
        </p:spPr>
        <p:txBody>
          <a:bodyPr/>
          <a:lstStyle/>
          <a:p>
            <a:r>
              <a:rPr lang="en-US" dirty="0"/>
              <a:t>In this project, raccoon dataset [1] is used to finetune the yolov3 model.</a:t>
            </a:r>
          </a:p>
          <a:p>
            <a:endParaRPr lang="en-US" dirty="0"/>
          </a:p>
          <a:p>
            <a:r>
              <a:rPr lang="en-US" dirty="0"/>
              <a:t>About raccoon dataset:</a:t>
            </a:r>
          </a:p>
          <a:p>
            <a:pPr lvl="1"/>
            <a:r>
              <a:rPr lang="en-US" dirty="0"/>
              <a:t>Number of classes: 1</a:t>
            </a:r>
          </a:p>
          <a:p>
            <a:pPr lvl="1"/>
            <a:r>
              <a:rPr lang="en-US" dirty="0"/>
              <a:t>Number of images: 200</a:t>
            </a:r>
          </a:p>
          <a:p>
            <a:pPr lvl="1"/>
            <a:r>
              <a:rPr lang="en-US" dirty="0"/>
              <a:t>Annotation file format: Pascal VOC XML (.xml)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FBBC6E-AC39-4CD7-ABD3-6DA1A8DF9E9B}"/>
              </a:ext>
            </a:extLst>
          </p:cNvPr>
          <p:cNvSpPr txBox="1"/>
          <p:nvPr/>
        </p:nvSpPr>
        <p:spPr>
          <a:xfrm>
            <a:off x="457200" y="6332127"/>
            <a:ext cx="7225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https://github.com/datitran/raccoon_dataset</a:t>
            </a:r>
            <a:endParaRPr lang="en-US" sz="1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7DF630-4A0A-46BF-8B34-84AD3C5D6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42" y="4166875"/>
            <a:ext cx="7512313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88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5FAEE4A-5029-4638-8710-B7F4AE8DD394}"/>
              </a:ext>
            </a:extLst>
          </p:cNvPr>
          <p:cNvSpPr txBox="1">
            <a:spLocks noChangeArrowheads="1"/>
          </p:cNvSpPr>
          <p:nvPr/>
        </p:nvSpPr>
        <p:spPr>
          <a:xfrm>
            <a:off x="1403351" y="981075"/>
            <a:ext cx="6477000" cy="182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latinLnBrk="0" hangingPunct="0">
              <a:spcAft>
                <a:spcPct val="0"/>
              </a:spcAft>
              <a:defRPr/>
            </a:pPr>
            <a:r>
              <a:rPr lang="en-US" sz="2800" b="1" dirty="0">
                <a:solidFill>
                  <a:srgbClr val="292934"/>
                </a:solidFill>
                <a:latin typeface="Arial"/>
              </a:rPr>
              <a:t>Part 1: Clone project materials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7FEC70AD-5488-40D7-8E89-DDCBC2B1DC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3036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FF7D3-9FE8-400E-B5F8-43900D9B1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project materials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3B752A-10C9-411F-ADFF-30A60847B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1238250"/>
            <a:ext cx="8963025" cy="2990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2F4F46-371B-4582-93EB-0A6657CB0592}"/>
              </a:ext>
            </a:extLst>
          </p:cNvPr>
          <p:cNvSpPr/>
          <p:nvPr/>
        </p:nvSpPr>
        <p:spPr>
          <a:xfrm>
            <a:off x="90487" y="2648262"/>
            <a:ext cx="2051154" cy="8819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B1A6FA-F8BB-4126-93F1-21BD977B162D}"/>
              </a:ext>
            </a:extLst>
          </p:cNvPr>
          <p:cNvSpPr/>
          <p:nvPr/>
        </p:nvSpPr>
        <p:spPr>
          <a:xfrm>
            <a:off x="90487" y="2203553"/>
            <a:ext cx="1363559" cy="224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688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투명도">
  <a:themeElements>
    <a:clrScheme name="투명도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투명도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투명도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3142</TotalTime>
  <Words>872</Words>
  <Application>Microsoft Office PowerPoint</Application>
  <PresentationFormat>On-screen Show (4:3)</PresentationFormat>
  <Paragraphs>126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 (Body)</vt:lpstr>
      <vt:lpstr>돋움</vt:lpstr>
      <vt:lpstr>Arial</vt:lpstr>
      <vt:lpstr>Calibri</vt:lpstr>
      <vt:lpstr>Comic Sans MS</vt:lpstr>
      <vt:lpstr>Helvetica</vt:lpstr>
      <vt:lpstr>Wingdings</vt:lpstr>
      <vt:lpstr>투명도</vt:lpstr>
      <vt:lpstr>PowerPoint Presentation</vt:lpstr>
      <vt:lpstr>Slides Content</vt:lpstr>
      <vt:lpstr>PowerPoint Presentation</vt:lpstr>
      <vt:lpstr>Purpose</vt:lpstr>
      <vt:lpstr>Yolov3 Architecture</vt:lpstr>
      <vt:lpstr>Darknet-53</vt:lpstr>
      <vt:lpstr>Dataset</vt:lpstr>
      <vt:lpstr>PowerPoint Presentation</vt:lpstr>
      <vt:lpstr>Download project materials</vt:lpstr>
      <vt:lpstr>PowerPoint Presentation</vt:lpstr>
      <vt:lpstr>Download and convert yolov3 pretrained weight</vt:lpstr>
      <vt:lpstr>Download and convert yolov3 pretrained weight</vt:lpstr>
      <vt:lpstr>Download and convert yolov3 pretrained weight</vt:lpstr>
      <vt:lpstr>PowerPoint Presentation</vt:lpstr>
      <vt:lpstr>Download experimental dataset</vt:lpstr>
      <vt:lpstr>Preprocess dataset</vt:lpstr>
      <vt:lpstr>Example of a Pascal VOC XML file</vt:lpstr>
      <vt:lpstr>Example of Yolo format file</vt:lpstr>
      <vt:lpstr>data_classes.txt</vt:lpstr>
      <vt:lpstr>PowerPoint Presentation</vt:lpstr>
      <vt:lpstr> Import libraries and pre-defined functions</vt:lpstr>
      <vt:lpstr>PowerPoint Presentation</vt:lpstr>
      <vt:lpstr>Mount Drive to Colab</vt:lpstr>
      <vt:lpstr>Mount Drive to Colab</vt:lpstr>
      <vt:lpstr>Mount Drive to Colab</vt:lpstr>
      <vt:lpstr>Mount Drive to Colab</vt:lpstr>
      <vt:lpstr>Mount Drive to Colab</vt:lpstr>
      <vt:lpstr>PowerPoint Presentation</vt:lpstr>
      <vt:lpstr>Variables</vt:lpstr>
      <vt:lpstr>Callbacks</vt:lpstr>
      <vt:lpstr>PowerPoint Presentation</vt:lpstr>
      <vt:lpstr>Finetune stage 1</vt:lpstr>
      <vt:lpstr>Split data</vt:lpstr>
      <vt:lpstr>Create and Compile model</vt:lpstr>
      <vt:lpstr>Train model</vt:lpstr>
      <vt:lpstr>Finetune stage 2</vt:lpstr>
      <vt:lpstr>Re-compile and continue to train model</vt:lpstr>
      <vt:lpstr>PowerPoint Presentation</vt:lpstr>
      <vt:lpstr>Load the trained model</vt:lpstr>
      <vt:lpstr>Testing function</vt:lpstr>
      <vt:lpstr>Test the model</vt:lpstr>
      <vt:lpstr>Project</vt:lpstr>
      <vt:lpstr>Project submission</vt:lpstr>
      <vt:lpstr>PowerPoint Presentation</vt:lpstr>
      <vt:lpstr>Download a batch of images from google images search</vt:lpstr>
      <vt:lpstr>Annotate images</vt:lpstr>
      <vt:lpstr>Upload images</vt:lpstr>
      <vt:lpstr>Upload images</vt:lpstr>
      <vt:lpstr>Start project</vt:lpstr>
      <vt:lpstr>Add label</vt:lpstr>
      <vt:lpstr>Add label</vt:lpstr>
      <vt:lpstr>Annotate all images</vt:lpstr>
      <vt:lpstr>Export Annotations</vt:lpstr>
      <vt:lpstr>Export Annotations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amnl-Quan</dc:creator>
  <cp:lastModifiedBy>Quan Ngo</cp:lastModifiedBy>
  <cp:revision>103</cp:revision>
  <dcterms:created xsi:type="dcterms:W3CDTF">2020-08-18T06:16:34Z</dcterms:created>
  <dcterms:modified xsi:type="dcterms:W3CDTF">2021-11-15T07:41:21Z</dcterms:modified>
</cp:coreProperties>
</file>